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  <p:sldMasterId id="2147483663" r:id="rId5"/>
    <p:sldMasterId id="2147483665" r:id="rId6"/>
    <p:sldMasterId id="2147483669" r:id="rId7"/>
    <p:sldMasterId id="2147483685" r:id="rId8"/>
    <p:sldMasterId id="2147483694" r:id="rId9"/>
  </p:sldMasterIdLst>
  <p:notesMasterIdLst>
    <p:notesMasterId r:id="rId73"/>
  </p:notesMasterIdLst>
  <p:sldIdLst>
    <p:sldId id="1084" r:id="rId10"/>
    <p:sldId id="264" r:id="rId11"/>
    <p:sldId id="1081" r:id="rId12"/>
    <p:sldId id="1179" r:id="rId13"/>
    <p:sldId id="1180" r:id="rId14"/>
    <p:sldId id="1185" r:id="rId15"/>
    <p:sldId id="1181" r:id="rId16"/>
    <p:sldId id="1186" r:id="rId17"/>
    <p:sldId id="1187" r:id="rId18"/>
    <p:sldId id="1189" r:id="rId19"/>
    <p:sldId id="1190" r:id="rId20"/>
    <p:sldId id="1191" r:id="rId21"/>
    <p:sldId id="1192" r:id="rId22"/>
    <p:sldId id="1193" r:id="rId23"/>
    <p:sldId id="1194" r:id="rId24"/>
    <p:sldId id="1195" r:id="rId25"/>
    <p:sldId id="1196" r:id="rId26"/>
    <p:sldId id="1197" r:id="rId27"/>
    <p:sldId id="1198" r:id="rId28"/>
    <p:sldId id="1199" r:id="rId29"/>
    <p:sldId id="1200" r:id="rId30"/>
    <p:sldId id="1201" r:id="rId31"/>
    <p:sldId id="1202" r:id="rId32"/>
    <p:sldId id="1203" r:id="rId33"/>
    <p:sldId id="1204" r:id="rId34"/>
    <p:sldId id="1205" r:id="rId35"/>
    <p:sldId id="1206" r:id="rId36"/>
    <p:sldId id="1207" r:id="rId37"/>
    <p:sldId id="1209" r:id="rId38"/>
    <p:sldId id="1208" r:id="rId39"/>
    <p:sldId id="1210" r:id="rId40"/>
    <p:sldId id="1211" r:id="rId41"/>
    <p:sldId id="1212" r:id="rId42"/>
    <p:sldId id="1213" r:id="rId43"/>
    <p:sldId id="1214" r:id="rId44"/>
    <p:sldId id="1215" r:id="rId45"/>
    <p:sldId id="1216" r:id="rId46"/>
    <p:sldId id="1217" r:id="rId47"/>
    <p:sldId id="1218" r:id="rId48"/>
    <p:sldId id="1220" r:id="rId49"/>
    <p:sldId id="1219" r:id="rId50"/>
    <p:sldId id="1221" r:id="rId51"/>
    <p:sldId id="1224" r:id="rId52"/>
    <p:sldId id="1222" r:id="rId53"/>
    <p:sldId id="1223" r:id="rId54"/>
    <p:sldId id="1226" r:id="rId55"/>
    <p:sldId id="1225" r:id="rId56"/>
    <p:sldId id="1227" r:id="rId57"/>
    <p:sldId id="1228" r:id="rId58"/>
    <p:sldId id="1229" r:id="rId59"/>
    <p:sldId id="1230" r:id="rId60"/>
    <p:sldId id="1231" r:id="rId61"/>
    <p:sldId id="1232" r:id="rId62"/>
    <p:sldId id="1234" r:id="rId63"/>
    <p:sldId id="1233" r:id="rId64"/>
    <p:sldId id="1235" r:id="rId65"/>
    <p:sldId id="1236" r:id="rId66"/>
    <p:sldId id="1237" r:id="rId67"/>
    <p:sldId id="1238" r:id="rId68"/>
    <p:sldId id="1239" r:id="rId69"/>
    <p:sldId id="1240" r:id="rId70"/>
    <p:sldId id="1241" r:id="rId71"/>
    <p:sldId id="124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9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F1B74-CB06-DF4B-AF92-A23411577F85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942EA-61B4-D945-A8CD-4FE9C6F6E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4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D62D3-BB65-47B7-B482-3500296D899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38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8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90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15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8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4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1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5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2027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914402"/>
            <a:ext cx="464782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3810000"/>
            <a:ext cx="4654175" cy="1769776"/>
          </a:xfr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276601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77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331EDF-7CED-1844-A31E-B823A0909D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9595" y="914401"/>
            <a:ext cx="7197111" cy="502415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86578149"/>
      </p:ext>
    </p:extLst>
  </p:cSld>
  <p:clrMapOvr>
    <a:masterClrMapping/>
  </p:clrMapOvr>
  <p:transition spd="slow"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1300451"/>
            <a:ext cx="464782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4196049"/>
            <a:ext cx="4654175" cy="1769776"/>
          </a:xfr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662650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965826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EBEA10C-7ED3-0D42-A2B0-A62361223B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A9FB4D-F257-5D42-BB6B-4B5398D483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9595" y="1300450"/>
            <a:ext cx="7197111" cy="502415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827113490"/>
      </p:ext>
    </p:extLst>
  </p:cSld>
  <p:clrMapOvr>
    <a:masterClrMapping/>
  </p:clrMapOvr>
  <p:transition spd="slow"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White -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42BA4FC-8296-194A-9DDB-AD1C9149583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431925"/>
            <a:ext cx="5750707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7210B58-946A-5B42-9C03-89671446525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726" y="1431925"/>
            <a:ext cx="5750707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715232236"/>
      </p:ext>
    </p:extLst>
  </p:cSld>
  <p:clrMapOvr>
    <a:masterClrMapping/>
  </p:clrMapOvr>
  <p:transition spd="slow"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613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91" y="2861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8592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4370" y="2861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2662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40" y="2861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6261" y="1295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2039" y="2861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BB870-C6C9-1342-9EE3-891C98EC8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08292"/>
      </p:ext>
    </p:extLst>
  </p:cSld>
  <p:clrMapOvr>
    <a:masterClrMapping/>
  </p:clrMapOvr>
  <p:transition spd="slow"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63A49-588E-F540-8A01-C9DEBDC6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29"/>
          <a:stretch/>
        </p:blipFill>
        <p:spPr>
          <a:xfrm>
            <a:off x="1" y="-9525"/>
            <a:ext cx="12192000" cy="633315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92000" cy="1888216"/>
          </a:xfr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3835" y="4008439"/>
            <a:ext cx="7104325" cy="517525"/>
          </a:xfr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3835" y="4663498"/>
            <a:ext cx="7104325" cy="452438"/>
          </a:xfrm>
        </p:spPr>
        <p:txBody>
          <a:bodyPr lIns="0" tIns="0" rIns="0" bIns="0"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3835" y="5253472"/>
            <a:ext cx="7104325" cy="314757"/>
          </a:xfrm>
        </p:spPr>
        <p:txBody>
          <a:bodyPr lIns="0" tIns="0" rIns="0" bIns="0" anchor="ctr">
            <a:normAutofit/>
          </a:bodyPr>
          <a:lstStyle>
            <a:lvl1pPr algn="ctr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48707068"/>
      </p:ext>
    </p:extLst>
  </p:cSld>
  <p:clrMapOvr>
    <a:masterClrMapping/>
  </p:clrMapOvr>
  <p:transition spd="slow"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37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92000" cy="1888216"/>
          </a:xfr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3835" y="4008439"/>
            <a:ext cx="7104325" cy="517525"/>
          </a:xfr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43835" y="4663498"/>
            <a:ext cx="7104325" cy="452438"/>
          </a:xfrm>
        </p:spPr>
        <p:txBody>
          <a:bodyPr lIns="0" tIns="0" rIns="0" bIns="0" anchor="ctr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3835" y="5253472"/>
            <a:ext cx="7104325" cy="314757"/>
          </a:xfrm>
        </p:spPr>
        <p:txBody>
          <a:bodyPr lIns="0" tIns="0" rIns="0" bIns="0" anchor="ctr">
            <a:normAutofit/>
          </a:bodyPr>
          <a:lstStyle>
            <a:lvl1pPr algn="ctr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07848682"/>
      </p:ext>
    </p:extLst>
  </p:cSld>
  <p:clrMapOvr>
    <a:masterClrMapping/>
  </p:clrMapOvr>
  <p:transition spd="slow"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ther and daughter on sofa, looking at mobile device together">
            <a:extLst>
              <a:ext uri="{FF2B5EF4-FFF2-40B4-BE49-F238E27FC236}">
                <a16:creationId xmlns:a16="http://schemas.microsoft.com/office/drawing/2014/main" id="{364243A3-91E8-D04A-BD77-00500A06EB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041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16A2-C043-6746-9EF4-6FE71AD7B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947920"/>
            <a:ext cx="12190411" cy="1910080"/>
          </a:xfrm>
          <a:prstGeom prst="rect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highlight>
                <a:srgbClr val="FFFFFF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82A10-389E-734E-B0CE-AD01D5A1B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343400"/>
            <a:ext cx="1219199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highlight>
                <a:srgbClr val="FFFFFF"/>
              </a:highlight>
            </a:endParaRPr>
          </a:p>
        </p:txBody>
      </p:sp>
      <p:pic>
        <p:nvPicPr>
          <p:cNvPr id="5" name="Picture 4" descr="Cerner logo">
            <a:extLst>
              <a:ext uri="{FF2B5EF4-FFF2-40B4-BE49-F238E27FC236}">
                <a16:creationId xmlns:a16="http://schemas.microsoft.com/office/drawing/2014/main" id="{8091B252-0747-F347-9ACF-7904D36B0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7233" y="4502944"/>
            <a:ext cx="2367462" cy="5953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54959EC-7BE6-2E4D-940C-AD7103250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4343400"/>
            <a:ext cx="9070185" cy="914400"/>
          </a:xfrm>
        </p:spPr>
        <p:txBody>
          <a:bodyPr tIns="0" rIns="0" bIns="0" anchor="ctr">
            <a:noAutofit/>
          </a:bodyPr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863895-0CCB-AE44-9217-295FB234D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725" y="5389894"/>
            <a:ext cx="7104325" cy="517525"/>
          </a:xfrm>
        </p:spPr>
        <p:txBody>
          <a:bodyPr lIns="0" tIns="0" rIns="0" bIns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F1A6AAC-699D-5841-9515-C75C9F36F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2725" y="5944129"/>
            <a:ext cx="7104325" cy="307441"/>
          </a:xfrm>
        </p:spPr>
        <p:txBody>
          <a:bodyPr lIns="0" tIns="0" rIns="0" bIns="0" anchor="ctr">
            <a:normAutofit/>
          </a:bodyPr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31799C2-D627-A144-B21C-1C9DC4B5F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725" y="6336831"/>
            <a:ext cx="7104325" cy="314757"/>
          </a:xfrm>
        </p:spPr>
        <p:txBody>
          <a:bodyPr lIns="0" tIns="0" rIns="0" bIns="0" anchor="ctr">
            <a:normAutofit/>
          </a:bodyPr>
          <a:lstStyle>
            <a:lvl1pPr algn="l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61511588"/>
      </p:ext>
    </p:extLst>
  </p:cSld>
  <p:clrMapOvr>
    <a:masterClrMapping/>
  </p:clrMapOvr>
  <p:transition spd="slow"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52633-0CD5-2C49-9D54-8292C7B8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4DB15AD8-D8ED-A64E-8683-5800D5987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D26228-FD15-3745-9652-57599307AD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31925"/>
            <a:ext cx="12191975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914365303"/>
      </p:ext>
    </p:extLst>
  </p:cSld>
  <p:clrMapOvr>
    <a:masterClrMapping/>
  </p:clrMapOvr>
  <p:transition spd="slow"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B0187-ADC6-6B4E-862D-FDD7EB7D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630" y="6473469"/>
            <a:ext cx="1026779" cy="25021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012134D-E098-7448-B2C5-54B7C3B6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6" y="6420081"/>
            <a:ext cx="2259079" cy="3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52434"/>
      </p:ext>
    </p:extLst>
  </p:cSld>
  <p:clrMapOvr>
    <a:masterClrMapping/>
  </p:clrMapOvr>
  <p:transition spd="slow"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/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1441450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6B19381-0A98-DC48-B388-12D197C86D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53381" y="1441450"/>
            <a:ext cx="7544178" cy="4121150"/>
          </a:xfrm>
          <a:prstGeom prst="rect">
            <a:avLst/>
          </a:prstGeom>
        </p:spPr>
        <p:txBody>
          <a:bodyPr lIns="365760" tIns="0" rIns="365760" bIns="0" anchor="ctr"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163953"/>
      </p:ext>
    </p:extLst>
  </p:cSld>
  <p:clrMapOvr>
    <a:masterClrMapping/>
  </p:clrMapOvr>
  <p:transition spd="slow"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684918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96350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91975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C621351-91DC-6E43-B593-F575528311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" y="1447800"/>
            <a:ext cx="12192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650659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3438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1441450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4E60-B9E5-CF4F-9954-FA5D17E32D0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54175" y="1441450"/>
            <a:ext cx="7536238" cy="4110038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78520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914401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0F10-10FE-464B-82D1-61809E9E3B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54175" y="914400"/>
            <a:ext cx="7537825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799065428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0F10-10FE-464B-82D1-61809E9E3B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14400"/>
            <a:ext cx="5211351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 16pt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0447D7-5E58-B941-8AE7-1830083BA86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02155" y="914400"/>
            <a:ext cx="5211350" cy="4110038"/>
          </a:xfrm>
        </p:spPr>
        <p:txBody>
          <a:bodyPr lIns="9144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 fontAlgn="auto">
              <a:spcAft>
                <a:spcPts val="0"/>
              </a:spcAft>
              <a:defRPr/>
            </a:lvl9pPr>
          </a:lstStyle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 dirty="0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 dirty="0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647391475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400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335340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7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77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BC27F1-84EB-9343-BD67-0129ECFE0C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961E-3D9D-CC4E-A7EF-FC7D553E6B7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24043" y="1463676"/>
            <a:ext cx="7467957" cy="4475163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971008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837924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2709865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082362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4954302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961E-3D9D-CC4E-A7EF-FC7D553E6B7D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24043" y="838201"/>
            <a:ext cx="7467957" cy="4475163"/>
          </a:xfrm>
        </p:spPr>
        <p:txBody>
          <a:bodyPr lIns="0" rIns="3657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938021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15633B-9B2F-5C4F-AD19-F592F6F2860B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43331852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96350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91975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C621351-91DC-6E43-B593-F5755283112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" y="1447800"/>
            <a:ext cx="12192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5830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B0187-ADC6-6B4E-862D-FDD7EB7DC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1630" y="6473469"/>
            <a:ext cx="1026779" cy="25021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012134D-E098-7448-B2C5-54B7C3B62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4756" y="6420081"/>
            <a:ext cx="2259079" cy="3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6309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9" y="1"/>
            <a:ext cx="1218971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3C1852-5185-7948-AFD3-F7BBA0F6B2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914400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182716958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52633-0CD5-2C49-9D54-8292C7B80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0"/>
            <a:ext cx="12192000" cy="634001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11E80-5A71-5447-8A31-DA35F01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A6C24CC-BD4D-EB49-9B4A-15DF5101E3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4" y="1431925"/>
            <a:ext cx="12193318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118592841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4A64E-C317-A648-8273-455396514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4DB15AD8-D8ED-A64E-8683-5800D5987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593467852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0121B-938F-384E-BAA7-A3E189C3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6C3E3728-C57A-FA49-B702-2C00C055B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BA9D257-3B3C-E54E-9B78-925DE8F956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4176" y="1441450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10D625B-E13A-F24B-A4E2-F1E2DF61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-1343" y="1431925"/>
            <a:ext cx="7538594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02222988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09C26-5CB6-244F-8499-3441EABD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B65187CC-B17D-DB4E-8E30-290B470FC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8D38FA-6E3B-B64C-8833-4DA696DE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7932" y="1463400"/>
            <a:ext cx="464782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1295" y="3335340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67932" y="3707837"/>
            <a:ext cx="464782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1295" y="5579777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C75E49-7382-EE42-A20F-BC8B322720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460620"/>
            <a:ext cx="7538594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301437558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1441450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C565C5-9654-3B4D-8D89-8C2DC91DE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3348" y="1460620"/>
            <a:ext cx="7386016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65081711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436A-6816-3346-8229-5085585C8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3A48AA83-3730-374C-89DB-685AD81EE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D3B8CE-39FF-664F-9A24-641EBD430D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400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4" y="3335340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7"/>
            <a:ext cx="464782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4" y="5579777"/>
            <a:ext cx="464782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AB7487D-34EE-0C42-8C6A-138FD96BE38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46234" y="1460620"/>
            <a:ext cx="7538594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155175495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1" y="893"/>
            <a:ext cx="12192000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149B5A-4DB7-ED4E-B717-6B64BD0910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460620"/>
            <a:ext cx="5599541" cy="447793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7B78E24-9297-AE42-9CB9-34746B7E0470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756256" y="1460620"/>
            <a:ext cx="5599541" cy="44779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14302021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4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ECDF6-A8D7-7642-B9CB-98A17BA66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8141"/>
          <a:stretch/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23" name="Title Placeholder 3">
            <a:extLst>
              <a:ext uri="{FF2B5EF4-FFF2-40B4-BE49-F238E27FC236}">
                <a16:creationId xmlns:a16="http://schemas.microsoft.com/office/drawing/2014/main" id="{FD5ABFFD-1EE3-F44F-BF7D-3E4681586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CEC1CBA-86D3-454B-954E-17470D9F9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613" y="1676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91" y="3242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8592" y="1676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4370" y="3242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2662" y="1676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8440" y="3242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6261" y="1676401"/>
            <a:ext cx="1810180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22039" y="3242974"/>
            <a:ext cx="2409350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786443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62246-8B2A-634D-BED7-2B30C0599D8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1539930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0380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20944" y="1280161"/>
            <a:ext cx="10992727" cy="4528969"/>
          </a:xfrm>
        </p:spPr>
        <p:txBody>
          <a:bodyPr>
            <a:normAutofit/>
          </a:bodyPr>
          <a:lstStyle>
            <a:lvl1pPr marL="319944" indent="-319944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/>
            </a:lvl1pPr>
            <a:lvl2pPr marL="917300" indent="-276142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1383885" indent="-285664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.AppleSystemUIFont" charset="-120"/>
              <a:buChar char="‣"/>
              <a:defRPr/>
            </a:lvl3pPr>
            <a:lvl4pPr marL="1656853" indent="-285664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4ABB1"/>
              </a:buClr>
              <a:buSzPct val="72000"/>
              <a:buFont typeface="Arial" charset="0"/>
              <a:buChar char="•"/>
              <a:defRPr/>
            </a:lvl4pPr>
          </a:lstStyle>
          <a:p>
            <a:pPr marL="319944" lvl="0" indent="-319944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/>
              <a:t>Edit Master text styles – 28 </a:t>
            </a:r>
            <a:r>
              <a:rPr lang="en-US" err="1"/>
              <a:t>pt</a:t>
            </a:r>
            <a:r>
              <a:rPr lang="en-US"/>
              <a:t> font</a:t>
            </a:r>
          </a:p>
          <a:p>
            <a:pPr marL="917300" lvl="1" indent="-276142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 - 24pt font</a:t>
            </a:r>
          </a:p>
          <a:p>
            <a:pPr marL="1383885" lvl="2" indent="-285664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>
                  <a:lumMod val="60000"/>
                  <a:lumOff val="40000"/>
                </a:schemeClr>
              </a:buClr>
              <a:buSzPct val="100000"/>
              <a:buFont typeface=".AppleSystemUIFont" charset="-120"/>
              <a:buChar char="‣"/>
            </a:pPr>
            <a:r>
              <a:rPr lang="en-US"/>
              <a:t>Third level – 20pt font</a:t>
            </a:r>
          </a:p>
          <a:p>
            <a:pPr marL="1656853" lvl="3" indent="-285664" algn="l" defTabSz="914126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4ABB1"/>
              </a:buClr>
              <a:buSzPct val="72000"/>
              <a:buFont typeface="Arial" charset="0"/>
              <a:buChar char="•"/>
            </a:pPr>
            <a:r>
              <a:rPr lang="en-US"/>
              <a:t>Fourth level – 18pt font</a:t>
            </a:r>
          </a:p>
          <a:p>
            <a:pPr fontAlgn="auto">
              <a:spcAft>
                <a:spcPts val="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"/>
            <a:ext cx="12196350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91975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263FDC-0F0C-B848-A3DD-56D4055A11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1431925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898321034"/>
      </p:ext>
    </p:extLst>
  </p:cSld>
  <p:clrMapOvr>
    <a:masterClrMapping/>
  </p:clrMapOvr>
  <p:transition spd="slow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8218"/>
      </p:ext>
    </p:extLst>
  </p:cSld>
  <p:clrMapOvr>
    <a:masterClrMapping/>
  </p:clrMapOvr>
  <p:transition spd="slow">
    <p:fade/>
  </p:transition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3318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1441450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AD9B506-6CB0-7F40-8984-41B7F0FDF42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3381" y="1431925"/>
            <a:ext cx="7193325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986796448"/>
      </p:ext>
    </p:extLst>
  </p:cSld>
  <p:clrMapOvr>
    <a:masterClrMapping/>
  </p:clrMapOvr>
  <p:transition spd="slow"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8" y="914401"/>
            <a:ext cx="464782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FD9CC-E1A0-C94C-80FE-6218ED14EA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3381" y="914401"/>
            <a:ext cx="7193325" cy="463668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95571449"/>
      </p:ext>
    </p:extLst>
  </p:cSld>
  <p:clrMapOvr>
    <a:masterClrMapping/>
  </p:clrMapOvr>
  <p:transition spd="slow"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34727" y="-91834"/>
            <a:ext cx="12320391" cy="69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34726" y="-91834"/>
            <a:ext cx="12320389" cy="69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0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452C3F-19ED-C14F-A53C-1CCF080AD3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0" y="6337801"/>
            <a:ext cx="12191999" cy="5201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C3E29-EDDD-9E44-9EED-7EFA4E457836}"/>
              </a:ext>
            </a:extLst>
          </p:cNvPr>
          <p:cNvSpPr txBox="1"/>
          <p:nvPr userDrawn="1"/>
        </p:nvSpPr>
        <p:spPr>
          <a:xfrm>
            <a:off x="379511" y="6629401"/>
            <a:ext cx="134847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0">
                <a:solidFill>
                  <a:schemeClr val="bg1"/>
                </a:solidFill>
              </a:rPr>
              <a:t>© Cerner </a:t>
            </a:r>
            <a:r>
              <a:rPr lang="en-US" sz="500" b="0">
                <a:solidFill>
                  <a:schemeClr val="bg1"/>
                </a:solidFill>
              </a:rPr>
              <a:t>Corporation</a:t>
            </a:r>
            <a:r>
              <a:rPr lang="en-US" sz="600" b="0">
                <a:solidFill>
                  <a:schemeClr val="bg1"/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857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</a:extLst>
          </p:cNvPr>
          <p:cNvSpPr txBox="1"/>
          <p:nvPr/>
        </p:nvSpPr>
        <p:spPr>
          <a:xfrm>
            <a:off x="535416" y="6629400"/>
            <a:ext cx="165473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799" y="6480193"/>
            <a:ext cx="1015908" cy="2554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0" y="762000"/>
            <a:ext cx="12189710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5F4ED-B7D5-6848-B4C9-2615D4847464}"/>
              </a:ext>
            </a:extLst>
          </p:cNvPr>
          <p:cNvSpPr txBox="1"/>
          <p:nvPr/>
        </p:nvSpPr>
        <p:spPr>
          <a:xfrm>
            <a:off x="202023" y="6597151"/>
            <a:ext cx="3048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accent3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5278D-EFC8-6546-A678-35C4CE5471E1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9389D-472B-0142-8318-184EAFB16C5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-34727" y="-91834"/>
            <a:ext cx="12320391" cy="69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0" y="762000"/>
            <a:ext cx="12189710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A2F1F-EC4E-A045-856F-36AB6C8D2139}"/>
              </a:ext>
            </a:extLst>
          </p:cNvPr>
          <p:cNvSpPr/>
          <p:nvPr/>
        </p:nvSpPr>
        <p:spPr>
          <a:xfrm>
            <a:off x="-2" y="6346330"/>
            <a:ext cx="12192000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983C4-3C69-E241-ADBD-A91FF23B44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1630" y="6473469"/>
            <a:ext cx="1026779" cy="250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45DA72-6BD1-DF4C-BCF2-3AB5E2328629}"/>
              </a:ext>
            </a:extLst>
          </p:cNvPr>
          <p:cNvSpPr txBox="1"/>
          <p:nvPr/>
        </p:nvSpPr>
        <p:spPr>
          <a:xfrm>
            <a:off x="504236" y="6629400"/>
            <a:ext cx="165473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© Cerner Corporation.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C7ECA-A2C6-5146-B493-187EA7BE85BA}"/>
              </a:ext>
            </a:extLst>
          </p:cNvPr>
          <p:cNvSpPr txBox="1"/>
          <p:nvPr/>
        </p:nvSpPr>
        <p:spPr>
          <a:xfrm>
            <a:off x="202023" y="6597151"/>
            <a:ext cx="3048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32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704" r:id="rId9"/>
    <p:sldLayoutId id="2147483705" r:id="rId10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C9552-46AD-8743-84B7-59FCDC01853F}"/>
              </a:ext>
            </a:extLst>
          </p:cNvPr>
          <p:cNvSpPr txBox="1"/>
          <p:nvPr/>
        </p:nvSpPr>
        <p:spPr>
          <a:xfrm>
            <a:off x="379510" y="6629400"/>
            <a:ext cx="1654730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799" y="6480193"/>
            <a:ext cx="1015908" cy="2554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0" y="762000"/>
            <a:ext cx="12189710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/>
              <a:t>Edit Master text styles 28pt</a:t>
            </a:r>
          </a:p>
          <a:p>
            <a:pPr lvl="1" fontAlgn="auto">
              <a:spcAft>
                <a:spcPts val="0"/>
              </a:spcAft>
            </a:pPr>
            <a:r>
              <a:rPr lang="en-US"/>
              <a:t>Second level 24pt</a:t>
            </a:r>
          </a:p>
          <a:p>
            <a:pPr lvl="2" fontAlgn="auto">
              <a:spcAft>
                <a:spcPts val="0"/>
              </a:spcAft>
            </a:pPr>
            <a:r>
              <a:rPr lang="en-US"/>
              <a:t>Third level 20pt</a:t>
            </a:r>
          </a:p>
          <a:p>
            <a:pPr lvl="3" fontAlgn="auto">
              <a:spcAft>
                <a:spcPts val="0"/>
              </a:spcAft>
            </a:pPr>
            <a:r>
              <a:rPr lang="en-US"/>
              <a:t>Fourth Level 18pt</a:t>
            </a:r>
          </a:p>
          <a:p>
            <a:pPr lvl="4" fontAlgn="auto">
              <a:spcAft>
                <a:spcPts val="0"/>
              </a:spcAft>
            </a:pPr>
            <a:r>
              <a:rPr lang="en-US"/>
              <a:t>Fifth level 16pt</a:t>
            </a:r>
          </a:p>
          <a:p>
            <a:pPr lvl="5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61702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bg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571ADFE-A31C-4941-BF82-90A8B96BA002}"/>
              </a:ext>
            </a:extLst>
          </p:cNvPr>
          <p:cNvSpPr txBox="1">
            <a:spLocks/>
          </p:cNvSpPr>
          <p:nvPr/>
        </p:nvSpPr>
        <p:spPr>
          <a:xfrm>
            <a:off x="5962812" y="4966150"/>
            <a:ext cx="5346541" cy="4171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400" b="1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Hank DeDona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6EAAD6C-0ECD-9347-B281-6CDD2882E610}"/>
              </a:ext>
            </a:extLst>
          </p:cNvPr>
          <p:cNvSpPr txBox="1">
            <a:spLocks/>
          </p:cNvSpPr>
          <p:nvPr/>
        </p:nvSpPr>
        <p:spPr>
          <a:xfrm>
            <a:off x="5962812" y="5390602"/>
            <a:ext cx="6047956" cy="287257"/>
          </a:xfrm>
          <a:prstGeom prst="rect">
            <a:avLst/>
          </a:prstGeom>
        </p:spPr>
        <p:txBody>
          <a:bodyPr/>
          <a:lstStyle>
            <a:lvl1pPr marL="0" indent="0" algn="l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2400" b="1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Cloud Identity and Access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98836D-0E6E-284F-8182-303C257F6357}"/>
              </a:ext>
            </a:extLst>
          </p:cNvPr>
          <p:cNvSpPr txBox="1">
            <a:spLocks/>
          </p:cNvSpPr>
          <p:nvPr/>
        </p:nvSpPr>
        <p:spPr>
          <a:xfrm>
            <a:off x="5962812" y="3650876"/>
            <a:ext cx="5816600" cy="541867"/>
          </a:xfrm>
          <a:prstGeom prst="rect">
            <a:avLst/>
          </a:prstGeom>
        </p:spPr>
        <p:txBody>
          <a:bodyPr/>
          <a:lstStyle>
            <a:lvl1pPr algn="l" defTabSz="1218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3600" b="1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SMART on FHIR Authorization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B31E77-A54B-9649-9041-539BA709CA6F}"/>
              </a:ext>
            </a:extLst>
          </p:cNvPr>
          <p:cNvSpPr txBox="1"/>
          <p:nvPr/>
        </p:nvSpPr>
        <p:spPr>
          <a:xfrm>
            <a:off x="1416909" y="685109"/>
            <a:ext cx="391982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Cerner Code Learning  Lab CHC 2020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28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does my application need to get started?</a:t>
            </a:r>
          </a:p>
        </p:txBody>
      </p:sp>
    </p:spTree>
    <p:extLst>
      <p:ext uri="{BB962C8B-B14F-4D97-AF65-F5344CB8AC3E}">
        <p14:creationId xmlns:p14="http://schemas.microsoft.com/office/powerpoint/2010/main" val="14727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client identifier: A unique* identifier, assigned to your client application.</a:t>
            </a:r>
          </a:p>
          <a:p>
            <a:r>
              <a:rPr lang="en-US" dirty="0"/>
              <a:t>authorization endpoint: Used to interact with the resource owner and obtain an authorization grant. The authorization server MUST first verify the identity of the resource owner. </a:t>
            </a:r>
          </a:p>
          <a:p>
            <a:r>
              <a:rPr lang="en-US" sz="4000" dirty="0"/>
              <a:t>token endpoint: Used by the client to obtain an access token by presenting its authorization grant or refresh token.</a:t>
            </a:r>
          </a:p>
          <a:p>
            <a:endParaRPr lang="en-US" dirty="0"/>
          </a:p>
          <a:p>
            <a:endParaRPr lang="en-US" sz="4400" dirty="0"/>
          </a:p>
          <a:p>
            <a:endParaRPr lang="en-US" sz="4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6308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redirection endpoint:  A URI to which the authorization server will send the user-agent back once access is granted (or denied).</a:t>
            </a:r>
          </a:p>
          <a:p>
            <a:r>
              <a:rPr lang="en-US" dirty="0"/>
              <a:t>scope: The extent of access being requested by an application during grant and token requests.</a:t>
            </a:r>
          </a:p>
          <a:p>
            <a:r>
              <a:rPr lang="en-US" dirty="0"/>
              <a:t>client credentials: secret material “used for authenticating with the authorization server (e.g., password, public/private key pair).” (optional based on workflow)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8166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“Authorization Code” Flow</a:t>
            </a:r>
            <a:br>
              <a:rPr lang="en-US" b="0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C7DEC-19E9-BD49-B9E0-76293A5A584F}"/>
              </a:ext>
            </a:extLst>
          </p:cNvPr>
          <p:cNvSpPr/>
          <p:nvPr/>
        </p:nvSpPr>
        <p:spPr>
          <a:xfrm>
            <a:off x="2565400" y="726497"/>
            <a:ext cx="7061200" cy="540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+----------+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Resource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Owner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+----------+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^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  (B)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+----|-----+          Client Identifier      +---------------+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-+----(A)-- &amp; Redirection URI ----&gt;|     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User-   |                                 | Authorization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Agent  -+----(B)-- User authenticates ---&gt;|     Server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 |                                 |     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-+----(C)-- Authorization Code ---&lt;|     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+-|----|---+                                 +---------------+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|    |                                         ^      v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(A)  (C)                                        |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|    |                                         |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  ^    v                                         |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+---------+                                      |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|&gt;---(D)-- Authorization Code ---------'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Client |          &amp; Redirection URI        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                                             |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|&lt;---(E)----- Access Token -------------------'</a:t>
            </a:r>
          </a:p>
          <a:p>
            <a:r>
              <a:rPr lang="en-US" sz="1333" b="0" dirty="0">
                <a:latin typeface="Consolas" panose="020B0609020204030204" pitchFamily="49" charset="0"/>
                <a:cs typeface="Consolas" panose="020B0609020204030204" pitchFamily="49" charset="0"/>
              </a:rPr>
              <a:t>     +---------+       (w/ Optional Refresh Token)</a:t>
            </a:r>
          </a:p>
          <a:p>
            <a:endParaRPr lang="en-US" sz="12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7805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Authorization Code Flow</a:t>
            </a:r>
          </a:p>
        </p:txBody>
      </p:sp>
    </p:spTree>
    <p:extLst>
      <p:ext uri="{BB962C8B-B14F-4D97-AF65-F5344CB8AC3E}">
        <p14:creationId xmlns:p14="http://schemas.microsoft.com/office/powerpoint/2010/main" val="187933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High-level steps:</a:t>
            </a:r>
          </a:p>
          <a:p>
            <a:endParaRPr lang="en-US" dirty="0"/>
          </a:p>
          <a:p>
            <a:r>
              <a:rPr lang="en-US" dirty="0"/>
              <a:t>Construct an authorization request URL.</a:t>
            </a:r>
          </a:p>
          <a:p>
            <a:r>
              <a:rPr lang="en-US" dirty="0"/>
              <a:t>Open the URL in an appropriate user-agent.</a:t>
            </a:r>
          </a:p>
          <a:p>
            <a:r>
              <a:rPr lang="en-US" dirty="0"/>
              <a:t>User / user-agent interaction occurs.</a:t>
            </a:r>
          </a:p>
          <a:p>
            <a:r>
              <a:rPr lang="en-US" dirty="0"/>
              <a:t>Parse and validate the grant response.</a:t>
            </a:r>
          </a:p>
          <a:p>
            <a:r>
              <a:rPr lang="en-US" dirty="0"/>
              <a:t>Request a token using the code from the grant response.</a:t>
            </a:r>
          </a:p>
          <a:p>
            <a:r>
              <a:rPr lang="en-US" dirty="0"/>
              <a:t>Parse the token response.</a:t>
            </a:r>
          </a:p>
          <a:p>
            <a:r>
              <a:rPr lang="en-US" dirty="0"/>
              <a:t>Utilize the token to access a protected resource.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2756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authorization grant requests and responses are passed using an x-www-form-</a:t>
            </a:r>
            <a:r>
              <a:rPr lang="en-US" dirty="0" err="1"/>
              <a:t>urlencoded</a:t>
            </a:r>
            <a:r>
              <a:rPr lang="en-US" dirty="0"/>
              <a:t> query string, appended to the authorization endpoint and redirection URIs, respectively.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1773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Query parameters in the authorization request:</a:t>
            </a:r>
          </a:p>
          <a:p>
            <a:endParaRPr lang="en-US" dirty="0"/>
          </a:p>
          <a:p>
            <a:r>
              <a:rPr lang="en-US" dirty="0" err="1"/>
              <a:t>client_id</a:t>
            </a:r>
            <a:r>
              <a:rPr lang="en-US" dirty="0"/>
              <a:t>: The identifier of your client application.</a:t>
            </a:r>
          </a:p>
          <a:p>
            <a:r>
              <a:rPr lang="en-US" dirty="0"/>
              <a:t>state: The “state” parameter, sent by your application, used to verify that the code did not originate from another device (cross-site attacks.)</a:t>
            </a:r>
          </a:p>
          <a:p>
            <a:r>
              <a:rPr lang="en-US" dirty="0"/>
              <a:t>scope:  The space-delimited scopes your application is requesting.</a:t>
            </a:r>
          </a:p>
          <a:p>
            <a:r>
              <a:rPr lang="en-US" dirty="0" err="1"/>
              <a:t>aud</a:t>
            </a:r>
            <a:r>
              <a:rPr lang="en-US" dirty="0"/>
              <a:t>: The base FHIR URL</a:t>
            </a:r>
          </a:p>
          <a:p>
            <a:r>
              <a:rPr lang="en-US" dirty="0" err="1"/>
              <a:t>grant_type</a:t>
            </a:r>
            <a:r>
              <a:rPr lang="en-US" dirty="0"/>
              <a:t>: constant value of “</a:t>
            </a:r>
            <a:r>
              <a:rPr lang="en-US" dirty="0" err="1"/>
              <a:t>authorization_code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3936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authorization.devcerner.com</a:t>
            </a:r>
            <a:r>
              <a:rPr lang="en-US" dirty="0"/>
              <a:t>/tenants/pi2Au6O6r-41IDt-griqAFji_BB2UQv6/protocols/oauth2/profiles/smart-v1/personas/patient/authorize</a:t>
            </a:r>
          </a:p>
          <a:p>
            <a:r>
              <a:rPr lang="en-US" dirty="0"/>
              <a:t>?</a:t>
            </a:r>
            <a:r>
              <a:rPr lang="en-US" dirty="0" err="1"/>
              <a:t>client_id</a:t>
            </a:r>
            <a:r>
              <a:rPr lang="en-US" dirty="0"/>
              <a:t>=a4359119-130e-4b2b-95d4-3d94b40b8db4</a:t>
            </a:r>
          </a:p>
          <a:p>
            <a:r>
              <a:rPr lang="en-US" dirty="0"/>
              <a:t>&amp;</a:t>
            </a:r>
            <a:r>
              <a:rPr lang="en-US" dirty="0" err="1"/>
              <a:t>response_type</a:t>
            </a:r>
            <a:r>
              <a:rPr lang="en-US" dirty="0"/>
              <a:t>=code</a:t>
            </a:r>
          </a:p>
          <a:p>
            <a:r>
              <a:rPr lang="en-US" dirty="0"/>
              <a:t>&amp;scope=openid%20online_access%20</a:t>
            </a:r>
          </a:p>
          <a:p>
            <a:r>
              <a:rPr lang="en-US" dirty="0"/>
              <a:t>&amp;</a:t>
            </a:r>
            <a:r>
              <a:rPr lang="en-US" dirty="0" err="1"/>
              <a:t>aud</a:t>
            </a:r>
            <a:r>
              <a:rPr lang="en-US" dirty="0"/>
              <a:t>=https%3A%2F%2Ffhir.devcernerpowerchart.com%2F</a:t>
            </a:r>
            <a:br>
              <a:rPr lang="en-US" dirty="0"/>
            </a:br>
            <a:r>
              <a:rPr lang="en-US" dirty="0"/>
              <a:t>&amp;state=f7eb3163-a189-4c30-93d6-bd7e7657e857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0257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Query parameters returned in the grant response:</a:t>
            </a:r>
          </a:p>
          <a:p>
            <a:endParaRPr lang="en-US" dirty="0"/>
          </a:p>
          <a:p>
            <a:r>
              <a:rPr lang="en-US" dirty="0"/>
              <a:t>code: A one-time use code that may be exchanged by your application for an access token.</a:t>
            </a:r>
          </a:p>
          <a:p>
            <a:r>
              <a:rPr lang="en-US" dirty="0"/>
              <a:t>state: The “state” parameter, sent by your application, used to verify that the code did not originate from another device (cross-site attacks.)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980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This is an overview of Cerner’s authorization guide to help you get started.  The full authorization guide, along with further security background information, may be found at:</a:t>
            </a:r>
          </a:p>
          <a:p>
            <a:pPr algn="ctr"/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fhir.cerner.com</a:t>
            </a:r>
            <a:r>
              <a:rPr lang="en-US" dirty="0"/>
              <a:t>/authorization/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64706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Response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authz-demo.devcerner.com</a:t>
            </a:r>
            <a:r>
              <a:rPr lang="en-US" dirty="0"/>
              <a:t>/client/demo/</a:t>
            </a:r>
            <a:r>
              <a:rPr lang="en-US" dirty="0" err="1"/>
              <a:t>cb</a:t>
            </a:r>
            <a:endParaRPr lang="en-US" dirty="0"/>
          </a:p>
          <a:p>
            <a:r>
              <a:rPr lang="en-US" dirty="0"/>
              <a:t>?code=c5326658-ed43-4036-af90-a35bf689f010</a:t>
            </a:r>
          </a:p>
          <a:p>
            <a:r>
              <a:rPr lang="en-US" dirty="0"/>
              <a:t>&amp;state=f7eb3163-a189-4c30-93d6-bd7e7657e857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0688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Other parameters may appear in the case of an error:</a:t>
            </a:r>
          </a:p>
          <a:p>
            <a:endParaRPr lang="en-US" dirty="0"/>
          </a:p>
          <a:p>
            <a:r>
              <a:rPr lang="en-US" dirty="0"/>
              <a:t>error: An OAuth2 error code, indicating why the grant request was rejected.</a:t>
            </a:r>
          </a:p>
          <a:p>
            <a:r>
              <a:rPr lang="en-US" dirty="0" err="1"/>
              <a:t>error_uri</a:t>
            </a:r>
            <a:r>
              <a:rPr lang="en-US" dirty="0"/>
              <a:t>: A URI to be displayed to the user as a link, providing the user (or developer or support personnel) with more information as to why the request failed.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74875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Validate the state parameter matches the value originally chosen when the request was initiated.  If the value does not match, or you receive a grant code unexpectedly, this could be an attempted “cross-site request forgery” or a “session-fixation”-style attack.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7743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Token requests are encoded as an x-www-form-</a:t>
            </a:r>
            <a:r>
              <a:rPr lang="en-US" dirty="0" err="1"/>
              <a:t>urlencoded</a:t>
            </a:r>
            <a:r>
              <a:rPr lang="en-US" dirty="0"/>
              <a:t> string, sent via HTTP POST to the “token” URL.</a:t>
            </a:r>
          </a:p>
          <a:p>
            <a:endParaRPr lang="en-US" dirty="0"/>
          </a:p>
          <a:p>
            <a:r>
              <a:rPr lang="en-US" dirty="0" err="1"/>
              <a:t>grant_type</a:t>
            </a:r>
            <a:r>
              <a:rPr lang="en-US" dirty="0"/>
              <a:t>: constant value of “</a:t>
            </a:r>
            <a:r>
              <a:rPr lang="en-US" dirty="0" err="1"/>
              <a:t>authorization_code</a:t>
            </a:r>
            <a:r>
              <a:rPr lang="en-US" dirty="0"/>
              <a:t>”.</a:t>
            </a:r>
          </a:p>
          <a:p>
            <a:r>
              <a:rPr lang="en-US" dirty="0" err="1"/>
              <a:t>client_id</a:t>
            </a:r>
            <a:r>
              <a:rPr lang="en-US" dirty="0"/>
              <a:t>: the client identifier of your app.</a:t>
            </a:r>
          </a:p>
          <a:p>
            <a:r>
              <a:rPr lang="en-US" dirty="0"/>
              <a:t>code: the code received in the authorization grant response.</a:t>
            </a:r>
          </a:p>
        </p:txBody>
      </p:sp>
    </p:spTree>
    <p:extLst>
      <p:ext uri="{BB962C8B-B14F-4D97-AF65-F5344CB8AC3E}">
        <p14:creationId xmlns:p14="http://schemas.microsoft.com/office/powerpoint/2010/main" val="244804541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Token responses are encoded as application/json, and contain the following name/values:</a:t>
            </a:r>
          </a:p>
          <a:p>
            <a:endParaRPr lang="en-US"/>
          </a:p>
          <a:p>
            <a:r>
              <a:rPr lang="en-US"/>
              <a:t>access_token: A “bearer” token that is used to access FHIR® services.</a:t>
            </a:r>
          </a:p>
          <a:p>
            <a:r>
              <a:rPr lang="en-US"/>
              <a:t>scope: The list of scopes that were approved by the authorization server and/or end user.</a:t>
            </a:r>
          </a:p>
          <a:p>
            <a:r>
              <a:rPr lang="en-US"/>
              <a:t>expires_in:  The duration (in seconds) that the token will last.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9763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 single token generally does not last more than 10 minutes; if longer access is required, you will need a “refresh token”, obtained via the scope of “</a:t>
            </a:r>
            <a:r>
              <a:rPr lang="en-US" dirty="0" err="1"/>
              <a:t>online_access</a:t>
            </a:r>
            <a:r>
              <a:rPr lang="en-US" dirty="0"/>
              <a:t>” or “</a:t>
            </a:r>
            <a:r>
              <a:rPr lang="en-US" dirty="0" err="1"/>
              <a:t>offline_access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(more information later in this presentation.)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8544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Error responses may also be returned, with the following values present in the JSON response:</a:t>
            </a:r>
          </a:p>
          <a:p>
            <a:endParaRPr lang="en-US" dirty="0"/>
          </a:p>
          <a:p>
            <a:r>
              <a:rPr lang="en-US" dirty="0"/>
              <a:t>error:  An OAuth2 error code, useful for troubleshooting.</a:t>
            </a:r>
          </a:p>
          <a:p>
            <a:r>
              <a:rPr lang="en-US" dirty="0" err="1"/>
              <a:t>error_uri</a:t>
            </a:r>
            <a:r>
              <a:rPr lang="en-US" dirty="0"/>
              <a:t>:  Similar to the </a:t>
            </a:r>
            <a:r>
              <a:rPr lang="en-US" dirty="0" err="1"/>
              <a:t>error_uri</a:t>
            </a:r>
            <a:r>
              <a:rPr lang="en-US" dirty="0"/>
              <a:t> in the authorization grant response, a value to link to the user for further assistance, and useful for developers and support personnel for troubleshooting.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83306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Add an authorization header to your HTTP requests, including the </a:t>
            </a:r>
            <a:r>
              <a:rPr lang="en-US" dirty="0" err="1"/>
              <a:t>access_token</a:t>
            </a:r>
            <a:r>
              <a:rPr lang="en-US" dirty="0"/>
              <a:t> value as a “Bearer” token: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3546EB-E8B5-3A43-A119-7C29F608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2819401"/>
            <a:ext cx="10117139" cy="274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309129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If the token is invalid, or otherwise not authorized for the resource/method being invoked, you will receive a corresponding 401/403 response with a “WWW-Authenticate” header.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03417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Scopes</a:t>
            </a:r>
          </a:p>
        </p:txBody>
      </p:sp>
    </p:spTree>
    <p:extLst>
      <p:ext uri="{BB962C8B-B14F-4D97-AF65-F5344CB8AC3E}">
        <p14:creationId xmlns:p14="http://schemas.microsoft.com/office/powerpoint/2010/main" val="37555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SMART® on FHIR® Recap</a:t>
            </a:r>
            <a:endParaRPr lang="en-US" dirty="0"/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DEC089E6-D9C5-5A4B-BFA8-FF46728C7379}"/>
              </a:ext>
            </a:extLst>
          </p:cNvPr>
          <p:cNvSpPr txBox="1">
            <a:spLocks/>
          </p:cNvSpPr>
          <p:nvPr/>
        </p:nvSpPr>
        <p:spPr>
          <a:xfrm>
            <a:off x="17904" y="3364453"/>
            <a:ext cx="12172509" cy="614276"/>
          </a:xfrm>
          <a:prstGeom prst="rect">
            <a:avLst/>
          </a:prstGeom>
        </p:spPr>
        <p:txBody>
          <a:bodyPr lIns="365760" tIns="0" rIns="0" bIns="0" anchor="t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Scopes provide a means for a client application to:</a:t>
            </a:r>
          </a:p>
          <a:p>
            <a:endParaRPr lang="en-US" dirty="0"/>
          </a:p>
          <a:p>
            <a:r>
              <a:rPr lang="en-US" dirty="0"/>
              <a:t>“Ask” for specific permissions</a:t>
            </a:r>
          </a:p>
          <a:p>
            <a:r>
              <a:rPr lang="en-US" dirty="0"/>
              <a:t>Negotiate permissions between client, server, and resource owner.</a:t>
            </a:r>
          </a:p>
          <a:p>
            <a:r>
              <a:rPr lang="en-US" dirty="0"/>
              <a:t>Request tokens with fewer permissions for use with other (possibly third-party) microservices.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31161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structure of scopes, as defined by FHIR: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scope-name          = resource-context "/" resource-type "." modification-rights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resource-context    = ("user" / "patient")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resource-type       = (Name / "*")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modification-rights = ("read" / "write" / "*" 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3714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Example Scope: patient/</a:t>
            </a:r>
            <a:r>
              <a:rPr lang="en-US" dirty="0" err="1"/>
              <a:t>Observation.write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your application to modify or create records in the Observation resource, constrained to a single patient currently in context, subject to the limits of the authenticated user.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55300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Example Scope: user/</a:t>
            </a:r>
            <a:r>
              <a:rPr lang="en-US" dirty="0" err="1"/>
              <a:t>MedicationHistory.read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your application to read from the </a:t>
            </a:r>
            <a:r>
              <a:rPr lang="en-US" dirty="0" err="1"/>
              <a:t>MedicationHistory</a:t>
            </a:r>
            <a:r>
              <a:rPr lang="en-US" dirty="0"/>
              <a:t> resource from any record the authenticated user has access to.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71793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Example Scope: user/Immunizations.*</a:t>
            </a:r>
          </a:p>
          <a:p>
            <a:endParaRPr lang="en-US" dirty="0"/>
          </a:p>
          <a:p>
            <a:r>
              <a:rPr lang="en-US" dirty="0"/>
              <a:t>Allows your application to read, modify, or create records in the Immunization resource, subject to the limits of the authenticated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86236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Scopes are combined using spaces (</a:t>
            </a:r>
            <a:r>
              <a:rPr lang="en-US" dirty="0" err="1"/>
              <a:t>i.e</a:t>
            </a:r>
            <a:r>
              <a:rPr lang="en-US" dirty="0"/>
              <a:t> space delimited).  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Observation.read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user/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MedicationHistory.read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online_access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71316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Your application may not always receive full access to the scopes requested in the original grant – make sure to validate you received the scopes you need to function.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4558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Other “special” scopes offered in SMART on FHIR:</a:t>
            </a:r>
          </a:p>
          <a:p>
            <a:endParaRPr lang="en-US" dirty="0"/>
          </a:p>
          <a:p>
            <a:r>
              <a:rPr lang="en-US" dirty="0" err="1"/>
              <a:t>openid</a:t>
            </a:r>
            <a:r>
              <a:rPr lang="en-US" dirty="0"/>
              <a:t>: </a:t>
            </a:r>
            <a:r>
              <a:rPr lang="en-US" b="0" dirty="0"/>
              <a:t>Returns an identity token containing the authenticated “principal” identifier for the user.</a:t>
            </a:r>
          </a:p>
          <a:p>
            <a:r>
              <a:rPr lang="en-US" dirty="0" err="1"/>
              <a:t>fhirUser</a:t>
            </a:r>
            <a:r>
              <a:rPr lang="en-US" dirty="0"/>
              <a:t> / profile: </a:t>
            </a:r>
            <a:r>
              <a:rPr lang="en-US" b="0" dirty="0"/>
              <a:t>Used in conjunction with </a:t>
            </a:r>
            <a:r>
              <a:rPr lang="en-US" b="0" dirty="0" err="1"/>
              <a:t>openid</a:t>
            </a:r>
            <a:r>
              <a:rPr lang="en-US" b="0" dirty="0"/>
              <a:t>, provides access to the authenticated user’s demographics through a specific FHIR resource. </a:t>
            </a:r>
          </a:p>
          <a:p>
            <a:r>
              <a:rPr lang="en-US" dirty="0"/>
              <a:t>launch: </a:t>
            </a:r>
            <a:r>
              <a:rPr lang="en-US" b="0" dirty="0"/>
              <a:t>Requests access to information associated with a SMART on FHIR launch received by your application.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0026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Other “special” scopes offered in SMART on FHIR:</a:t>
            </a:r>
          </a:p>
          <a:p>
            <a:endParaRPr lang="en-US" dirty="0"/>
          </a:p>
          <a:p>
            <a:r>
              <a:rPr lang="en-US" dirty="0" err="1"/>
              <a:t>online_access</a:t>
            </a:r>
            <a:r>
              <a:rPr lang="en-US" dirty="0"/>
              <a:t>: </a:t>
            </a:r>
            <a:r>
              <a:rPr lang="en-US" b="0" dirty="0"/>
              <a:t>Allows your application to obtain a “refresh token”, such that your application can continue to operate as long as the user possesses an active session with the EHR.</a:t>
            </a:r>
          </a:p>
          <a:p>
            <a:r>
              <a:rPr lang="en-US" dirty="0" err="1"/>
              <a:t>offline_access</a:t>
            </a:r>
            <a:r>
              <a:rPr lang="en-US" dirty="0"/>
              <a:t>: </a:t>
            </a:r>
            <a:r>
              <a:rPr lang="en-US" b="0" dirty="0"/>
              <a:t>Allows your application to obtain a “refresh token”, such that your application can operate even when a user is not authenticated.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5932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Scopes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Other special scopes not currently supported:</a:t>
            </a:r>
          </a:p>
          <a:p>
            <a:endParaRPr lang="en-US" dirty="0"/>
          </a:p>
          <a:p>
            <a:r>
              <a:rPr lang="en-US" dirty="0"/>
              <a:t>launch/patient*</a:t>
            </a:r>
          </a:p>
          <a:p>
            <a:r>
              <a:rPr lang="en-US" dirty="0"/>
              <a:t>launch/encounter</a:t>
            </a:r>
          </a:p>
          <a:p>
            <a:r>
              <a:rPr lang="en-US" dirty="0"/>
              <a:t>launch/location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4610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SMART® provides:</a:t>
            </a:r>
          </a:p>
          <a:p>
            <a:endParaRPr lang="en-US" dirty="0"/>
          </a:p>
          <a:p>
            <a:r>
              <a:rPr lang="en-US" dirty="0"/>
              <a:t>A framework to launch client applications from either an EHR or a patient portal workflow.</a:t>
            </a:r>
          </a:p>
          <a:p>
            <a:r>
              <a:rPr lang="en-US" dirty="0"/>
              <a:t>A framework to let client applications obtain access to FHIR resources on behalf of the user.</a:t>
            </a:r>
          </a:p>
          <a:p>
            <a:r>
              <a:rPr lang="en-US" dirty="0"/>
              <a:t>A framework to share the user’s context  in the EHR or patient portal.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87278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61224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SMART® on FHIR® provides a mechanism to determine the authorization and token endpoints associated with the FHIR® service via a conformance resource / capability statement.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35249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Example Conformance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58DA3-6C37-5D4C-A9CE-9E13754CB678}"/>
              </a:ext>
            </a:extLst>
          </p:cNvPr>
          <p:cNvSpPr/>
          <p:nvPr/>
        </p:nvSpPr>
        <p:spPr>
          <a:xfrm>
            <a:off x="1016000" y="1299917"/>
            <a:ext cx="9652000" cy="4604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"extension":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"http://fhir-registry.smarthealthit.org/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StructureDefinition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oauth-uris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"extension":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"token",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valueUri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"https://authorization.sandboxcerner.com/tenants/0b8a0111-e8e6-4c26-a91c-5069cbc6b1ca/protocols/oauth2/profiles/smart-v1/token"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"authorize",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valueUri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"https://authorization.sandboxcerner.com/tenants/0b8a0111-e8e6-4c26-a91c-5069cbc6b1ca/protocols/oauth2/profiles/smart-v1/personas/patient/authorize"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"manage",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valueUri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"https://authorization.sandboxcerner.com/tenants/0b8a0111-e8e6-4c26-a91c-5069cbc6b1ca/personas/patient/my-authorizations"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],</a:t>
            </a:r>
          </a:p>
        </p:txBody>
      </p:sp>
    </p:spTree>
    <p:extLst>
      <p:ext uri="{BB962C8B-B14F-4D97-AF65-F5344CB8AC3E}">
        <p14:creationId xmlns:p14="http://schemas.microsoft.com/office/powerpoint/2010/main" val="1960732355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</a:t>
            </a:r>
          </a:p>
        </p:txBody>
      </p:sp>
    </p:spTree>
    <p:extLst>
      <p:ext uri="{BB962C8B-B14F-4D97-AF65-F5344CB8AC3E}">
        <p14:creationId xmlns:p14="http://schemas.microsoft.com/office/powerpoint/2010/main" val="225877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The SMART® framework provides a mechanism for applications to be “launched”.  A “launch” passes two pieces of information to  your application’s pre-registered launch endpoint:</a:t>
            </a:r>
          </a:p>
          <a:p>
            <a:endParaRPr lang="en-US" dirty="0"/>
          </a:p>
          <a:p>
            <a:r>
              <a:rPr lang="en-US" dirty="0" err="1"/>
              <a:t>iss</a:t>
            </a:r>
            <a:r>
              <a:rPr lang="en-US" dirty="0"/>
              <a:t>: The FHIR® base URL of the EHR performing the “launch” (or “issuer”).</a:t>
            </a:r>
          </a:p>
          <a:p>
            <a:r>
              <a:rPr lang="en-US" dirty="0"/>
              <a:t>launch: A “launch” identifier, used by the EHR to associate the subsequent authorization request with context in the EHR.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354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Additional information may be returned in the JSON of a token response upon completion of the authorization flow:</a:t>
            </a:r>
          </a:p>
          <a:p>
            <a:endParaRPr lang="en-US" dirty="0"/>
          </a:p>
          <a:p>
            <a:r>
              <a:rPr lang="en-US" dirty="0"/>
              <a:t>patient:  The FHIR® identifier of a Patient resource of the current patient in context.  Present during “launch”.</a:t>
            </a:r>
          </a:p>
          <a:p>
            <a:r>
              <a:rPr lang="en-US" dirty="0" err="1"/>
              <a:t>need_patient_banner</a:t>
            </a:r>
            <a:r>
              <a:rPr lang="en-US" dirty="0"/>
              <a:t>: a </a:t>
            </a:r>
            <a:r>
              <a:rPr lang="en-US" dirty="0" err="1"/>
              <a:t>boolean</a:t>
            </a:r>
            <a:r>
              <a:rPr lang="en-US" dirty="0"/>
              <a:t>, present during launch,  indicating whether a patient banner should be displayed.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33554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Refresh Tokens</a:t>
            </a:r>
          </a:p>
        </p:txBody>
      </p:sp>
    </p:spTree>
    <p:extLst>
      <p:ext uri="{BB962C8B-B14F-4D97-AF65-F5344CB8AC3E}">
        <p14:creationId xmlns:p14="http://schemas.microsoft.com/office/powerpoint/2010/main" val="413019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Access tokens are valid for short durations.  </a:t>
            </a:r>
          </a:p>
          <a:p>
            <a:r>
              <a:rPr lang="en-US" dirty="0"/>
              <a:t>If your application needs access for a longer duration (&gt; 10 minutes), your application needs the ability to automatically obtain new tokens.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29608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With the scopes of </a:t>
            </a:r>
            <a:r>
              <a:rPr lang="en-US" dirty="0" err="1"/>
              <a:t>online_access</a:t>
            </a:r>
            <a:r>
              <a:rPr lang="en-US" dirty="0"/>
              <a:t> or </a:t>
            </a:r>
            <a:r>
              <a:rPr lang="en-US" dirty="0" err="1"/>
              <a:t>offline_access</a:t>
            </a:r>
            <a:r>
              <a:rPr lang="en-US" dirty="0"/>
              <a:t>, you can obtain additional tokens.</a:t>
            </a:r>
          </a:p>
          <a:p>
            <a:r>
              <a:rPr lang="en-US" dirty="0"/>
              <a:t>A “</a:t>
            </a:r>
            <a:r>
              <a:rPr lang="en-US" dirty="0" err="1"/>
              <a:t>refresh_token</a:t>
            </a:r>
            <a:r>
              <a:rPr lang="en-US" dirty="0"/>
              <a:t>” is returned in the token response when this scope is granted.  This token can be used to obtain new tokens from the authorization server.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37067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Example Refresh Token Request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27D501C-B4CC-8A4E-833C-51D7AF80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2717800"/>
            <a:ext cx="9250465" cy="1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943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How does it accomplish this?</a:t>
            </a:r>
          </a:p>
          <a:p>
            <a:endParaRPr lang="en-US" dirty="0"/>
          </a:p>
          <a:p>
            <a:r>
              <a:rPr lang="en-US" dirty="0"/>
              <a:t>Extends OAuth2 Framework (IETF RFC 6749)</a:t>
            </a:r>
          </a:p>
          <a:p>
            <a:r>
              <a:rPr lang="en-US" dirty="0"/>
              <a:t>Utilizes OpenID Connect identity tokens for conveying user identity.</a:t>
            </a:r>
          </a:p>
          <a:p>
            <a:r>
              <a:rPr lang="en-US" dirty="0"/>
              <a:t>Defines additional extensions and mechanisms outside of the core OAuth 2 framework to handle healthcare use cases.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3435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Example Refresh Token Response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D41D61E-4A69-F545-A946-EE2391067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42" y="1280584"/>
            <a:ext cx="7794351" cy="45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49590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Refresh token responses may not contain the additional response parameters that were included in the original grant, such as the “patient” value seen during a launch.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46024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offline_access</a:t>
            </a:r>
            <a:r>
              <a:rPr lang="en-US" dirty="0"/>
              <a:t>” refresh tokens may require “client credentials” to utilize.</a:t>
            </a:r>
          </a:p>
          <a:p>
            <a:r>
              <a:rPr lang="en-US" dirty="0"/>
              <a:t>In Cerner’s ecosystem, Cerner Central system account credentials are required for use with such refresh tokens, sent via HTTP Basic authentication.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36616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Refresh Tokens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Refresh tokens will continue to function until either:</a:t>
            </a:r>
          </a:p>
          <a:p>
            <a:endParaRPr lang="en-US" dirty="0"/>
          </a:p>
          <a:p>
            <a:r>
              <a:rPr lang="en-US" dirty="0"/>
              <a:t>The user’s session (“</a:t>
            </a:r>
            <a:r>
              <a:rPr lang="en-US" dirty="0" err="1"/>
              <a:t>online_access</a:t>
            </a:r>
            <a:r>
              <a:rPr lang="en-US" dirty="0"/>
              <a:t>”) is terminated or risk-based re-authentication is required (logging out, expiration, other security events).</a:t>
            </a:r>
          </a:p>
          <a:p>
            <a:r>
              <a:rPr lang="en-US" dirty="0"/>
              <a:t>The user or their administrator terminates the persistent grant (“</a:t>
            </a:r>
            <a:r>
              <a:rPr lang="en-US" dirty="0" err="1"/>
              <a:t>offline_access</a:t>
            </a:r>
            <a:r>
              <a:rPr lang="en-US" dirty="0"/>
              <a:t>”) via “manage authorizations”.</a:t>
            </a:r>
          </a:p>
          <a:p>
            <a:r>
              <a:rPr lang="en-US" dirty="0"/>
              <a:t>The organization terminates all access for your application to their FHIR® services.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61393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Access</a:t>
            </a:r>
          </a:p>
        </p:txBody>
      </p:sp>
    </p:spTree>
    <p:extLst>
      <p:ext uri="{BB962C8B-B14F-4D97-AF65-F5344CB8AC3E}">
        <p14:creationId xmlns:p14="http://schemas.microsoft.com/office/powerpoint/2010/main" val="12372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SMART® on FHIR® also describes a methodology for direct system-to-system security interactions.</a:t>
            </a:r>
          </a:p>
          <a:p>
            <a:endParaRPr lang="en-US" dirty="0"/>
          </a:p>
          <a:p>
            <a:r>
              <a:rPr lang="en-US" dirty="0"/>
              <a:t>For “system” actors, the “Client Credentials” flow is utilized.  This is sometimes referred to as “B2B” or “Backend Services”.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35573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D02A2-8E1C-004C-8DB2-48FFAE34E909}"/>
              </a:ext>
            </a:extLst>
          </p:cNvPr>
          <p:cNvSpPr/>
          <p:nvPr/>
        </p:nvSpPr>
        <p:spPr>
          <a:xfrm>
            <a:off x="1016000" y="2717801"/>
            <a:ext cx="10058400" cy="2678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+---------+                                  +---------------+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                                  |               |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|&gt;--(A)- Client Authentication ---&gt;| Authorization |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| Client  |                                  |     Server    |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|&lt;--(B)---- Access Token ---------&lt;|               |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|         |                                  |               |</a:t>
            </a: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+---------+                                  +---------------+</a:t>
            </a:r>
          </a:p>
          <a:p>
            <a:endParaRPr lang="en-US" sz="1867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67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Figure 6: Client Credentials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E3821-4E5F-BF43-A3D8-4323CF96A077}"/>
              </a:ext>
            </a:extLst>
          </p:cNvPr>
          <p:cNvSpPr txBox="1"/>
          <p:nvPr/>
        </p:nvSpPr>
        <p:spPr>
          <a:xfrm>
            <a:off x="423333" y="1619695"/>
            <a:ext cx="10871200" cy="748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267" dirty="0"/>
              <a:t>“Client Credentials” Flow</a:t>
            </a:r>
          </a:p>
        </p:txBody>
      </p:sp>
    </p:spTree>
    <p:extLst>
      <p:ext uri="{BB962C8B-B14F-4D97-AF65-F5344CB8AC3E}">
        <p14:creationId xmlns:p14="http://schemas.microsoft.com/office/powerpoint/2010/main" val="4003720205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  <a:p>
            <a:endParaRPr lang="en-US" dirty="0"/>
          </a:p>
          <a:p>
            <a:r>
              <a:rPr lang="en-US" dirty="0"/>
              <a:t>Discover the “token” endpoint via the FHIR® Conformance document.</a:t>
            </a:r>
          </a:p>
          <a:p>
            <a:r>
              <a:rPr lang="en-US" dirty="0"/>
              <a:t>Make a token request, including your client credentials.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393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Client credentials are sent using the HTTP Basic Authentication scheme.</a:t>
            </a:r>
          </a:p>
          <a:p>
            <a:r>
              <a:rPr lang="en-US" dirty="0"/>
              <a:t>For Cerner FHIR® services, credentials are issued via Cerner Central System Accounts.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5658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Scopes for system access:</a:t>
            </a:r>
          </a:p>
          <a:p>
            <a:endParaRPr lang="en-US" dirty="0"/>
          </a:p>
          <a:p>
            <a:r>
              <a:rPr lang="en-US" dirty="0"/>
              <a:t>FHIR® scopes are prefixed with “system” to denote that access is on behalf of a system, not a user.  They cannot be mixed with “user” or “patient” scopes.</a:t>
            </a:r>
          </a:p>
          <a:p>
            <a:r>
              <a:rPr lang="en-US" dirty="0"/>
              <a:t>You may request fewer scopes than your system is authorized to access – this is useful if you want to pass such tokens off to other components in your architecture that are “less trusted”.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3769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Why Utilize the OAuth 2 Framework? </a:t>
            </a:r>
          </a:p>
        </p:txBody>
      </p:sp>
    </p:spTree>
    <p:extLst>
      <p:ext uri="{BB962C8B-B14F-4D97-AF65-F5344CB8AC3E}">
        <p14:creationId xmlns:p14="http://schemas.microsoft.com/office/powerpoint/2010/main" val="7117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“System” Access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Scopes for system access:</a:t>
            </a:r>
          </a:p>
          <a:p>
            <a:endParaRPr lang="en-US" dirty="0"/>
          </a:p>
          <a:p>
            <a:r>
              <a:rPr lang="en-US" dirty="0"/>
              <a:t>FHIR® scopes are prefixed with “system” to denote that access is on behalf of a system, not a user.  They cannot be mixed with “user” or “patient” scopes.</a:t>
            </a:r>
          </a:p>
          <a:p>
            <a:r>
              <a:rPr lang="en-US" dirty="0"/>
              <a:t>You may request fewer scopes than your system is authorized to access – this is useful if you want to pass such tokens off to other components in your architecture that are “less trusted”.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69170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“System Access”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Note:  Few Cerner FHIR® services currently support direct access via client credentials grant.  Refer to the documentation of the individual service.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81647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AF3063-B311-1E4B-BD6D-EC8E8F90AA7E}"/>
              </a:ext>
            </a:extLst>
          </p:cNvPr>
          <p:cNvSpPr txBox="1">
            <a:spLocks/>
          </p:cNvSpPr>
          <p:nvPr/>
        </p:nvSpPr>
        <p:spPr>
          <a:xfrm>
            <a:off x="17904" y="2624277"/>
            <a:ext cx="12172509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400" b="1" i="0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Office Hours</a:t>
            </a:r>
          </a:p>
        </p:txBody>
      </p:sp>
    </p:spTree>
    <p:extLst>
      <p:ext uri="{BB962C8B-B14F-4D97-AF65-F5344CB8AC3E}">
        <p14:creationId xmlns:p14="http://schemas.microsoft.com/office/powerpoint/2010/main" val="18204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0" y="32809"/>
            <a:ext cx="12196350" cy="701675"/>
          </a:xfrm>
        </p:spPr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As our code learning lab is virtual this year, Cerner will be hosting office hours for any questions.</a:t>
            </a:r>
          </a:p>
          <a:p>
            <a:endParaRPr lang="en-US" dirty="0"/>
          </a:p>
          <a:p>
            <a:r>
              <a:rPr lang="en-US"/>
              <a:t>Friday November </a:t>
            </a:r>
            <a:r>
              <a:rPr lang="en-US" dirty="0"/>
              <a:t>11, 2020 @ 1:30pm</a:t>
            </a:r>
          </a:p>
        </p:txBody>
      </p:sp>
    </p:spTree>
    <p:extLst>
      <p:ext uri="{BB962C8B-B14F-4D97-AF65-F5344CB8AC3E}">
        <p14:creationId xmlns:p14="http://schemas.microsoft.com/office/powerpoint/2010/main" val="169931350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Reason: It abstracts authentication away from client applications.</a:t>
            </a:r>
          </a:p>
          <a:p>
            <a:endParaRPr lang="en-US" dirty="0"/>
          </a:p>
          <a:p>
            <a:r>
              <a:rPr lang="en-US" dirty="0"/>
              <a:t>Benefit: Organizations can choose any mechanism(s) of authentication that are appropriate for its user population without affecting apps.</a:t>
            </a:r>
          </a:p>
          <a:p>
            <a:r>
              <a:rPr lang="en-US" dirty="0"/>
              <a:t>Benefit: Users can have an “single sign-on” experience, and don’t have to update apps if they change their credentials.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7606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Benefit: Apps aren’t directly handling user credentials; this is beneficial to all parties from a security perspective.</a:t>
            </a:r>
          </a:p>
          <a:p>
            <a:r>
              <a:rPr lang="en-US" dirty="0"/>
              <a:t>Benefit: As a framework based on trust-exchange, the EHR does not have to extend the entirety of authorization rights of a given user to your app – only those needed to function.</a:t>
            </a:r>
          </a:p>
          <a:p>
            <a:pPr lvl="1"/>
            <a:r>
              <a:rPr lang="en-US" dirty="0"/>
              <a:t>This, in turn, can lower risk to organizations, patients, and your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5973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EE3C-1079-A141-A9E9-C51C0C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B83C-F503-FF42-B794-1479E71BFA0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Reason:  As a security framework, OAuth has a tremendous amount of investment from the security community.</a:t>
            </a:r>
          </a:p>
          <a:p>
            <a:endParaRPr lang="en-US" dirty="0"/>
          </a:p>
          <a:p>
            <a:r>
              <a:rPr lang="en-US" dirty="0"/>
              <a:t>Benefit:  The SMART® on FHIR® ecosystem can benefit from further security research and improvements being added to OAuth in the future.</a:t>
            </a:r>
          </a:p>
          <a:p>
            <a:r>
              <a:rPr lang="en-US" dirty="0"/>
              <a:t>Benefit:  Tools, education, articles, etc., covering the OAuth framework are commonly available.</a:t>
            </a:r>
          </a:p>
        </p:txBody>
      </p:sp>
    </p:spTree>
    <p:extLst>
      <p:ext uri="{BB962C8B-B14F-4D97-AF65-F5344CB8AC3E}">
        <p14:creationId xmlns:p14="http://schemas.microsoft.com/office/powerpoint/2010/main" val="144349119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6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2.xml><?xml version="1.0" encoding="utf-8"?>
<a:theme xmlns:a="http://schemas.openxmlformats.org/drawingml/2006/main" name="1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3780B2EB-8258-5F48-A311-EB9766C281E8}"/>
    </a:ext>
  </a:extLst>
</a:theme>
</file>

<file path=ppt/theme/theme3.xml><?xml version="1.0" encoding="utf-8"?>
<a:theme xmlns:a="http://schemas.openxmlformats.org/drawingml/2006/main" name="4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EAB561A0-E08E-3149-BAF7-56B351C76A49}" vid="{4CF5D9FA-59C0-6747-AA12-926A5E9467C3}"/>
    </a:ext>
  </a:extLst>
</a:theme>
</file>

<file path=ppt/theme/theme4.xml><?xml version="1.0" encoding="utf-8"?>
<a:theme xmlns:a="http://schemas.openxmlformats.org/drawingml/2006/main" name="1-No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996_CHC20_EDU_PowerPoint_Template_Themed (2)" id="{A81CD1A6-1B66-F149-BC5B-2C8714F2F393}" vid="{3A872957-8CF4-BF4C-A223-195689C9E4AA}"/>
    </a:ext>
  </a:extLst>
</a:theme>
</file>

<file path=ppt/theme/theme5.xml><?xml version="1.0" encoding="utf-8"?>
<a:theme xmlns:a="http://schemas.openxmlformats.org/drawingml/2006/main" name="2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996_CHC20_EDU_PowerPoint_Template_Themed (2)" id="{A81CD1A6-1B66-F149-BC5B-2C8714F2F393}" vid="{E92390B8-0BDB-DE43-B67A-53662E6F0A25}"/>
    </a:ext>
  </a:extLst>
</a:theme>
</file>

<file path=ppt/theme/theme6.xml><?xml version="1.0" encoding="utf-8"?>
<a:theme xmlns:a="http://schemas.openxmlformats.org/drawingml/2006/main" name="3-blue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996_CHC20_EDU_PowerPoint_Template_Themed (2)" id="{A81CD1A6-1B66-F149-BC5B-2C8714F2F393}" vid="{57C88184-0FDB-E143-B605-FE116C09C18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B6CE22E2E9F1418ABDF8246E4FE7F0" ma:contentTypeVersion="4" ma:contentTypeDescription="Create a new document." ma:contentTypeScope="" ma:versionID="cbfc0fff6f370e1f0fc29d382168cce3">
  <xsd:schema xmlns:xsd="http://www.w3.org/2001/XMLSchema" xmlns:xs="http://www.w3.org/2001/XMLSchema" xmlns:p="http://schemas.microsoft.com/office/2006/metadata/properties" xmlns:ns2="c7d98840-9f49-4467-b503-072cb43aa6d5" xmlns:ns3="23abee8c-ad54-4615-9f4f-c2f5114c64e7" targetNamespace="http://schemas.microsoft.com/office/2006/metadata/properties" ma:root="true" ma:fieldsID="229f50c1785c4a0c622ba5d6903a1174" ns2:_="" ns3:_="">
    <xsd:import namespace="c7d98840-9f49-4467-b503-072cb43aa6d5"/>
    <xsd:import namespace="23abee8c-ad54-4615-9f4f-c2f5114c64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98840-9f49-4467-b503-072cb43aa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bee8c-ad54-4615-9f4f-c2f5114c64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343FE7-734A-4B27-8BE9-13BFED4472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d98840-9f49-4467-b503-072cb43aa6d5"/>
    <ds:schemaRef ds:uri="23abee8c-ad54-4615-9f4f-c2f5114c64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7A2D5F-B059-4F48-B02D-DA18B402C5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F07B95-2E2E-4F9D-935F-E0C07E73E6B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3053</Words>
  <Application>Microsoft Macintosh PowerPoint</Application>
  <PresentationFormat>Widescreen</PresentationFormat>
  <Paragraphs>339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.AppleSystemUIFont</vt:lpstr>
      <vt:lpstr>Arial</vt:lpstr>
      <vt:lpstr>Calibri</vt:lpstr>
      <vt:lpstr>Consolas</vt:lpstr>
      <vt:lpstr>6_Cerner_Template_2.0</vt:lpstr>
      <vt:lpstr>1_Cerner_Template_2.0</vt:lpstr>
      <vt:lpstr>4_Cerner_Template_2.0</vt:lpstr>
      <vt:lpstr>1-No-Footer</vt:lpstr>
      <vt:lpstr>2-Footer</vt:lpstr>
      <vt:lpstr>3-blue</vt:lpstr>
      <vt:lpstr>PowerPoint Presentation</vt:lpstr>
      <vt:lpstr>Introduction</vt:lpstr>
      <vt:lpstr>PowerPoint Presentation</vt:lpstr>
      <vt:lpstr>Introduction</vt:lpstr>
      <vt:lpstr>Introduction </vt:lpstr>
      <vt:lpstr>PowerPoint Presentation</vt:lpstr>
      <vt:lpstr>Introduction</vt:lpstr>
      <vt:lpstr>Introduction</vt:lpstr>
      <vt:lpstr>Introduction</vt:lpstr>
      <vt:lpstr>PowerPoint Presentation</vt:lpstr>
      <vt:lpstr>Getting Started</vt:lpstr>
      <vt:lpstr>Getting Started</vt:lpstr>
      <vt:lpstr>“Authorization Code” Flow </vt:lpstr>
      <vt:lpstr>PowerPoint Presentation</vt:lpstr>
      <vt:lpstr>Authorization Code Flow</vt:lpstr>
      <vt:lpstr>Authorization Code Flow</vt:lpstr>
      <vt:lpstr>Authorization Code Flow</vt:lpstr>
      <vt:lpstr>Authorization Code Flow</vt:lpstr>
      <vt:lpstr>Authorization Code Flow</vt:lpstr>
      <vt:lpstr>Authorization Code Flow Response</vt:lpstr>
      <vt:lpstr>Authorization Code Flow</vt:lpstr>
      <vt:lpstr>Authorization Code Flow</vt:lpstr>
      <vt:lpstr>Authorization Code Flow</vt:lpstr>
      <vt:lpstr>Authorization Code Flow</vt:lpstr>
      <vt:lpstr>Authorization Code Flow</vt:lpstr>
      <vt:lpstr>Authorization Code Flow</vt:lpstr>
      <vt:lpstr>Authorization Code Flow</vt:lpstr>
      <vt:lpstr>Authorization Code Flow</vt:lpstr>
      <vt:lpstr>PowerPoint Presentation</vt:lpstr>
      <vt:lpstr>Scopes</vt:lpstr>
      <vt:lpstr>Scopes</vt:lpstr>
      <vt:lpstr>Scopes</vt:lpstr>
      <vt:lpstr>Scopes</vt:lpstr>
      <vt:lpstr>Scopes</vt:lpstr>
      <vt:lpstr>Scopes</vt:lpstr>
      <vt:lpstr>Scopes</vt:lpstr>
      <vt:lpstr>Special Scopes</vt:lpstr>
      <vt:lpstr>Special Scopes</vt:lpstr>
      <vt:lpstr>Special Scopes</vt:lpstr>
      <vt:lpstr>PowerPoint Presentation</vt:lpstr>
      <vt:lpstr>Discovery</vt:lpstr>
      <vt:lpstr>Example Conformance Content</vt:lpstr>
      <vt:lpstr>PowerPoint Presentation</vt:lpstr>
      <vt:lpstr>Launch</vt:lpstr>
      <vt:lpstr>Launch</vt:lpstr>
      <vt:lpstr>PowerPoint Presentation</vt:lpstr>
      <vt:lpstr>Refresh Tokens</vt:lpstr>
      <vt:lpstr>Refresh Tokens</vt:lpstr>
      <vt:lpstr>Example Refresh Token Request</vt:lpstr>
      <vt:lpstr>Example Refresh Token Response</vt:lpstr>
      <vt:lpstr>Refresh Tokens</vt:lpstr>
      <vt:lpstr>Refresh Tokens</vt:lpstr>
      <vt:lpstr>Refresh Tokens</vt:lpstr>
      <vt:lpstr>PowerPoint Presentation</vt:lpstr>
      <vt:lpstr>“System” Access</vt:lpstr>
      <vt:lpstr>“System” Access</vt:lpstr>
      <vt:lpstr>“System” Access</vt:lpstr>
      <vt:lpstr>“System” Access</vt:lpstr>
      <vt:lpstr>“System” Access</vt:lpstr>
      <vt:lpstr>“System” Access</vt:lpstr>
      <vt:lpstr>“System Access”</vt:lpstr>
      <vt:lpstr>PowerPoint Presentation</vt:lpstr>
      <vt:lpstr>Office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DeDona,Hank</dc:creator>
  <cp:lastModifiedBy>DeDona,Hank</cp:lastModifiedBy>
  <cp:revision>197</cp:revision>
  <dcterms:created xsi:type="dcterms:W3CDTF">2019-09-23T15:46:16Z</dcterms:created>
  <dcterms:modified xsi:type="dcterms:W3CDTF">2020-10-23T15:26:12Z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0x010100D9B6CE22E2E9F1418ABDF8246E4FE7F0</vt:lpwstr>
  </property>
</Properties>
</file>